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Barlow" pitchFamily="2" charset="77"/>
      <p:regular r:id="rId43"/>
      <p:bold r:id="rId44"/>
      <p:italic r:id="rId45"/>
      <p:boldItalic r:id="rId46"/>
    </p:embeddedFont>
    <p:embeddedFont>
      <p:font typeface="Barlow Light" pitchFamily="2" charset="77"/>
      <p:regular r:id="rId47"/>
      <p:bold r:id="rId48"/>
      <p:italic r:id="rId49"/>
      <p:boldItalic r:id="rId50"/>
    </p:embeddedFont>
    <p:embeddedFont>
      <p:font typeface="Barlow SemiBold" pitchFamily="2" charset="77"/>
      <p:regular r:id="rId51"/>
      <p:bold r:id="rId52"/>
      <p:italic r:id="rId53"/>
      <p:boldItalic r:id="rId54"/>
    </p:embeddedFont>
    <p:embeddedFont>
      <p:font typeface="Lato" panose="020F0502020204030203" pitchFamily="34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ccb0b6e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ccb0b6e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Jenn Hu, Angel Pan, AJ Rossman, Emily Yang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33c0548d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33c0548d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c33c0548d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c33c0548d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c33c0548dc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c33c0548dc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33c0548dc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c33c0548dc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c33c0548dc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c33c0548dc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33c0548dc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33c0548dc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c33c0548dc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c33c0548dc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c33c0548d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c33c0548dc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c33c0548d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c33c0548d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c33c0548d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c33c0548d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3803ccc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3803ccc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c33c0548d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c33c0548d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c33c0548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c33c0548d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c33c0548d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c33c0548d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c33c0548dc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c33c0548dc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c33c0548d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c33c0548d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33c0548d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c33c0548d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c33c0548d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c33c0548d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pre-populate these data in Firebase beforehand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c33c0548d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c33c0548d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33c0548d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33c0548d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severity 0-2 violations addressed (mainly ones that deal with Home Screen and wording issues)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c33c0548dc_0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c33c0548dc_0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f12273c3e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f12273c3e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beb674e61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beb674e61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c33c0548dc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c33c0548dc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c33c0548dc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c33c0548dc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c33c0548dc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c33c0548dc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c33c0548dc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c33c0548dc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c33c0548dc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c33c0548dc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c33c0548dc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c33c0548dc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c33c0548d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c33c0548d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33c0548dc_0_1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c33c0548dc_0_1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c33c0548dc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c33c0548dc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c3803ccc2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c3803ccc2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c33c0548dc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c33c0548dc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33c0548d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33c0548d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c33c0548d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c33c0548d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33c0548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33c0548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33c0548d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c33c0548dc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33c0548dc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33c0548dc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4" name="Google Shape;104;p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1" type="blank">
  <p:cSld name="BLANK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1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3" name="Google Shape;253;p4"/>
          <p:cNvSpPr txBox="1">
            <a:spLocks noGrp="1"/>
          </p:cNvSpPr>
          <p:nvPr>
            <p:ph type="body" idx="1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L="914400" lvl="1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L="1371600" lvl="2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L="1828800" lvl="3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L="2286000" lvl="4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L="2743200" lvl="5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L="3200400" lvl="6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L="3657600" lvl="7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L="4114800" lvl="8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254" name="Google Shape;254;p4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“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8"/>
          <p:cNvSpPr txBox="1">
            <a:spLocks noGrp="1"/>
          </p:cNvSpPr>
          <p:nvPr>
            <p:ph type="body" idx="1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7" name="Google Shape;387;p8"/>
          <p:cNvSpPr txBox="1">
            <a:spLocks noGrp="1"/>
          </p:cNvSpPr>
          <p:nvPr>
            <p:ph type="body" idx="2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8" name="Google Shape;388;p8"/>
          <p:cNvSpPr txBox="1">
            <a:spLocks noGrp="1"/>
          </p:cNvSpPr>
          <p:nvPr>
            <p:ph type="body" idx="3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389" name="Google Shape;389;p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0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10"/>
          <p:cNvSpPr txBox="1">
            <a:spLocks noGrp="1"/>
          </p:cNvSpPr>
          <p:nvPr>
            <p:ph type="body" idx="1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52" name="Google Shape;452;p1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60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Spotter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Midway Milestone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body" idx="1"/>
          </p:nvPr>
        </p:nvSpPr>
        <p:spPr>
          <a:xfrm>
            <a:off x="924050" y="1599700"/>
            <a:ext cx="39411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H3 (User Control)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Problem: </a:t>
            </a:r>
            <a:r>
              <a:rPr lang="en" sz="2200"/>
              <a:t>No back button on multiple screens</a:t>
            </a:r>
            <a:endParaRPr sz="2200"/>
          </a:p>
        </p:txBody>
      </p:sp>
      <p:sp>
        <p:nvSpPr>
          <p:cNvPr id="617" name="Google Shape;61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618" name="Google Shape;618;p22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619" name="Google Shape;619;p22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621" name="Google Shape;621;p22"/>
          <p:cNvCxnSpPr/>
          <p:nvPr/>
        </p:nvCxnSpPr>
        <p:spPr>
          <a:xfrm>
            <a:off x="924050" y="2719841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2" name="Google Shape;6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23" y="215823"/>
            <a:ext cx="2469450" cy="2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747" y="1250807"/>
            <a:ext cx="2333625" cy="2158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22"/>
          <p:cNvPicPr preferRelativeResize="0"/>
          <p:nvPr/>
        </p:nvPicPr>
        <p:blipFill rotWithShape="1">
          <a:blip r:embed="rId5">
            <a:alphaModFix/>
          </a:blip>
          <a:srcRect b="7774"/>
          <a:stretch/>
        </p:blipFill>
        <p:spPr>
          <a:xfrm>
            <a:off x="5814925" y="2310800"/>
            <a:ext cx="1955250" cy="25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2"/>
          <p:cNvSpPr/>
          <p:nvPr/>
        </p:nvSpPr>
        <p:spPr>
          <a:xfrm>
            <a:off x="5424250" y="367700"/>
            <a:ext cx="843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2"/>
          <p:cNvSpPr/>
          <p:nvPr/>
        </p:nvSpPr>
        <p:spPr>
          <a:xfrm>
            <a:off x="5424250" y="1339250"/>
            <a:ext cx="843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2"/>
          <p:cNvSpPr/>
          <p:nvPr/>
        </p:nvSpPr>
        <p:spPr>
          <a:xfrm>
            <a:off x="5706775" y="2409250"/>
            <a:ext cx="843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Added back buttons</a:t>
            </a:r>
            <a:endParaRPr sz="2200"/>
          </a:p>
        </p:txBody>
      </p:sp>
      <p:sp>
        <p:nvSpPr>
          <p:cNvPr id="634" name="Google Shape;634;p2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35" name="Google Shape;635;p23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23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637" name="Google Shape;637;p23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639" name="Google Shape;6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176" y="254000"/>
            <a:ext cx="3011725" cy="1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350" y="1447402"/>
            <a:ext cx="2789375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850" y="2567025"/>
            <a:ext cx="2232375" cy="245402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3"/>
          <p:cNvSpPr/>
          <p:nvPr/>
        </p:nvSpPr>
        <p:spPr>
          <a:xfrm>
            <a:off x="5324050" y="664300"/>
            <a:ext cx="576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>
            <a:off x="5409667" y="1818700"/>
            <a:ext cx="576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>
            <a:off x="5595458" y="2705858"/>
            <a:ext cx="576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4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941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H4 (Consistency)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8001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▫"/>
            </a:pPr>
            <a:r>
              <a:rPr lang="en" sz="2100"/>
              <a:t>Cannot see “Profile” of Spotter bio after securing</a:t>
            </a:r>
            <a:endParaRPr sz="2100"/>
          </a:p>
          <a:p>
            <a:pPr marL="8001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Char char="▫"/>
            </a:pPr>
            <a:r>
              <a:rPr lang="en" sz="2100">
                <a:solidFill>
                  <a:srgbClr val="B7B7B7"/>
                </a:solidFill>
              </a:rPr>
              <a:t>In “Browse”, forced to view bio before “Secure Spotter”</a:t>
            </a:r>
            <a:endParaRPr sz="2300">
              <a:solidFill>
                <a:srgbClr val="B7B7B7"/>
              </a:solidFill>
            </a:endParaRPr>
          </a:p>
        </p:txBody>
      </p:sp>
      <p:sp>
        <p:nvSpPr>
          <p:cNvPr id="652" name="Google Shape;652;p2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653" name="Google Shape;653;p24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654" name="Google Shape;654;p24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656" name="Google Shape;656;p24"/>
          <p:cNvCxnSpPr/>
          <p:nvPr/>
        </p:nvCxnSpPr>
        <p:spPr>
          <a:xfrm>
            <a:off x="924050" y="2474916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7" name="Google Shape;6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688" y="354750"/>
            <a:ext cx="1904775" cy="45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24"/>
          <p:cNvPicPr preferRelativeResize="0"/>
          <p:nvPr/>
        </p:nvPicPr>
        <p:blipFill rotWithShape="1">
          <a:blip r:embed="rId4">
            <a:alphaModFix/>
          </a:blip>
          <a:srcRect b="14251"/>
          <a:stretch/>
        </p:blipFill>
        <p:spPr>
          <a:xfrm>
            <a:off x="7011000" y="354738"/>
            <a:ext cx="1755300" cy="39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4"/>
          <p:cNvSpPr/>
          <p:nvPr/>
        </p:nvSpPr>
        <p:spPr>
          <a:xfrm>
            <a:off x="6936298" y="1636550"/>
            <a:ext cx="1904700" cy="4053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5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941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H4 (Consistency)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800100" lvl="1" indent="-37465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300"/>
              <a:buChar char="▫"/>
            </a:pPr>
            <a:r>
              <a:rPr lang="en" sz="2100">
                <a:solidFill>
                  <a:srgbClr val="B7B7B7"/>
                </a:solidFill>
              </a:rPr>
              <a:t>Cannot see “Profile” of Spotter bio after securing</a:t>
            </a:r>
            <a:endParaRPr sz="2100">
              <a:solidFill>
                <a:srgbClr val="B7B7B7"/>
              </a:solidFill>
            </a:endParaRPr>
          </a:p>
          <a:p>
            <a:pPr marL="8001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▫"/>
            </a:pPr>
            <a:r>
              <a:rPr lang="en" sz="2100"/>
              <a:t>In “Browse”, forced to view bio before “Secure Spotter”</a:t>
            </a:r>
            <a:endParaRPr sz="2300"/>
          </a:p>
        </p:txBody>
      </p:sp>
      <p:sp>
        <p:nvSpPr>
          <p:cNvPr id="666" name="Google Shape;666;p2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667" name="Google Shape;667;p25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668" name="Google Shape;668;p25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670" name="Google Shape;670;p25"/>
          <p:cNvCxnSpPr/>
          <p:nvPr/>
        </p:nvCxnSpPr>
        <p:spPr>
          <a:xfrm>
            <a:off x="924050" y="2474916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1" name="Google Shape;671;p25"/>
          <p:cNvGrpSpPr/>
          <p:nvPr/>
        </p:nvGrpSpPr>
        <p:grpSpPr>
          <a:xfrm>
            <a:off x="5075700" y="366762"/>
            <a:ext cx="3696518" cy="4015925"/>
            <a:chOff x="5075700" y="366762"/>
            <a:chExt cx="3696518" cy="4015925"/>
          </a:xfrm>
        </p:grpSpPr>
        <p:pic>
          <p:nvPicPr>
            <p:cNvPr id="672" name="Google Shape;67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75700" y="1536050"/>
              <a:ext cx="1953651" cy="227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3" name="Google Shape;673;p25"/>
            <p:cNvGrpSpPr/>
            <p:nvPr/>
          </p:nvGrpSpPr>
          <p:grpSpPr>
            <a:xfrm>
              <a:off x="5232558" y="366762"/>
              <a:ext cx="3539660" cy="4015925"/>
              <a:chOff x="5199158" y="366762"/>
              <a:chExt cx="3539660" cy="4015925"/>
            </a:xfrm>
          </p:grpSpPr>
          <p:pic>
            <p:nvPicPr>
              <p:cNvPr id="674" name="Google Shape;674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093568" y="366762"/>
                <a:ext cx="1645250" cy="4015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" name="Google Shape;675;p25"/>
              <p:cNvSpPr/>
              <p:nvPr/>
            </p:nvSpPr>
            <p:spPr>
              <a:xfrm>
                <a:off x="5199158" y="3228625"/>
                <a:ext cx="552600" cy="211500"/>
              </a:xfrm>
              <a:prstGeom prst="ellips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76" name="Google Shape;676;p25"/>
              <p:cNvCxnSpPr>
                <a:stCxn id="675" idx="6"/>
                <a:endCxn id="677" idx="2"/>
              </p:cNvCxnSpPr>
              <p:nvPr/>
            </p:nvCxnSpPr>
            <p:spPr>
              <a:xfrm>
                <a:off x="5751758" y="3334375"/>
                <a:ext cx="1594500" cy="84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77" name="Google Shape;677;p25"/>
              <p:cNvSpPr/>
              <p:nvPr/>
            </p:nvSpPr>
            <p:spPr>
              <a:xfrm>
                <a:off x="7346193" y="4004491"/>
                <a:ext cx="1140000" cy="355800"/>
              </a:xfrm>
              <a:prstGeom prst="ellips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Added tabs to the “Spotter Secured” screen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300"/>
              <a:buChar char="▪"/>
            </a:pPr>
            <a:r>
              <a:rPr lang="en" sz="2300">
                <a:solidFill>
                  <a:srgbClr val="B7B7B7"/>
                </a:solidFill>
              </a:rPr>
              <a:t>Added “Secure Spotter” button to each Spotter card in “Browse” screen</a:t>
            </a:r>
            <a:endParaRPr sz="2300">
              <a:solidFill>
                <a:srgbClr val="B7B7B7"/>
              </a:solidFill>
            </a:endParaRPr>
          </a:p>
        </p:txBody>
      </p:sp>
      <p:sp>
        <p:nvSpPr>
          <p:cNvPr id="684" name="Google Shape;684;p2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85" name="Google Shape;685;p26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26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687" name="Google Shape;687;p26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689" name="Google Shape;6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6"/>
          <p:cNvPicPr preferRelativeResize="0"/>
          <p:nvPr/>
        </p:nvPicPr>
        <p:blipFill rotWithShape="1">
          <a:blip r:embed="rId4">
            <a:alphaModFix/>
          </a:blip>
          <a:srcRect b="14067"/>
          <a:stretch/>
        </p:blipFill>
        <p:spPr>
          <a:xfrm>
            <a:off x="5609088" y="361825"/>
            <a:ext cx="2340500" cy="44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6"/>
          <p:cNvSpPr/>
          <p:nvPr/>
        </p:nvSpPr>
        <p:spPr>
          <a:xfrm>
            <a:off x="5609038" y="2409250"/>
            <a:ext cx="2340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7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300"/>
              <a:buChar char="▪"/>
            </a:pPr>
            <a:r>
              <a:rPr lang="en" sz="2300">
                <a:solidFill>
                  <a:srgbClr val="B7B7B7"/>
                </a:solidFill>
              </a:rPr>
              <a:t>Added tabs to the “Spotter Secured” screen</a:t>
            </a:r>
            <a:endParaRPr sz="230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Added “Secure Spotter” button to each Spotter card in “Browse” screen</a:t>
            </a:r>
            <a:endParaRPr sz="2300"/>
          </a:p>
        </p:txBody>
      </p:sp>
      <p:sp>
        <p:nvSpPr>
          <p:cNvPr id="698" name="Google Shape;698;p2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99" name="Google Shape;699;p27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Google Shape;700;p27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701" name="Google Shape;701;p27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703" name="Google Shape;7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25" y="543075"/>
            <a:ext cx="2933025" cy="40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7"/>
          <p:cNvSpPr/>
          <p:nvPr/>
        </p:nvSpPr>
        <p:spPr>
          <a:xfrm>
            <a:off x="5586792" y="3519125"/>
            <a:ext cx="23406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8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941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H6 (Recognition not Recall)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Problem: </a:t>
            </a:r>
            <a:r>
              <a:rPr lang="en" sz="2200"/>
              <a:t>Separation between Notes task and Spotter if user adds note</a:t>
            </a:r>
            <a:endParaRPr sz="2500"/>
          </a:p>
        </p:txBody>
      </p:sp>
      <p:sp>
        <p:nvSpPr>
          <p:cNvPr id="712" name="Google Shape;712;p2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713" name="Google Shape;713;p28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714" name="Google Shape;714;p28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716" name="Google Shape;716;p28"/>
          <p:cNvCxnSpPr/>
          <p:nvPr/>
        </p:nvCxnSpPr>
        <p:spPr>
          <a:xfrm>
            <a:off x="924050" y="2942516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" name="Google Shape;7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71" y="601190"/>
            <a:ext cx="1895550" cy="406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466" y="1010225"/>
            <a:ext cx="1777575" cy="324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28"/>
          <p:cNvGrpSpPr/>
          <p:nvPr/>
        </p:nvGrpSpPr>
        <p:grpSpPr>
          <a:xfrm>
            <a:off x="6045292" y="1714643"/>
            <a:ext cx="1080000" cy="2820150"/>
            <a:chOff x="5232568" y="1458593"/>
            <a:chExt cx="1080000" cy="2820150"/>
          </a:xfrm>
        </p:grpSpPr>
        <p:sp>
          <p:nvSpPr>
            <p:cNvPr id="720" name="Google Shape;720;p28"/>
            <p:cNvSpPr/>
            <p:nvPr/>
          </p:nvSpPr>
          <p:spPr>
            <a:xfrm>
              <a:off x="5232568" y="3866843"/>
              <a:ext cx="456600" cy="4119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1" name="Google Shape;721;p28"/>
            <p:cNvCxnSpPr>
              <a:stCxn id="720" idx="6"/>
            </p:cNvCxnSpPr>
            <p:nvPr/>
          </p:nvCxnSpPr>
          <p:spPr>
            <a:xfrm rot="10800000" flipH="1">
              <a:off x="5689168" y="1458593"/>
              <a:ext cx="623400" cy="26142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9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Added “Add Note” button shortcut</a:t>
            </a:r>
            <a:endParaRPr sz="2300"/>
          </a:p>
        </p:txBody>
      </p:sp>
      <p:sp>
        <p:nvSpPr>
          <p:cNvPr id="728" name="Google Shape;728;p2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29" name="Google Shape;729;p29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29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731" name="Google Shape;731;p29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733" name="Google Shape;7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800" y="68637"/>
            <a:ext cx="2340600" cy="500623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29"/>
          <p:cNvSpPr/>
          <p:nvPr/>
        </p:nvSpPr>
        <p:spPr>
          <a:xfrm>
            <a:off x="5885900" y="3161825"/>
            <a:ext cx="1742400" cy="5844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0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941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0-2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H8 (Minimalist Design)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100">
              <a:solidFill>
                <a:srgbClr val="B7B7B7"/>
              </a:solidFill>
            </a:endParaRPr>
          </a:p>
          <a:p>
            <a:pPr marL="800100" lvl="1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▫"/>
            </a:pPr>
            <a:r>
              <a:rPr lang="en" sz="2100"/>
              <a:t>Buttons in Home Screen redundant</a:t>
            </a:r>
            <a:endParaRPr sz="2100"/>
          </a:p>
          <a:p>
            <a:pPr marL="8001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▫"/>
            </a:pPr>
            <a:r>
              <a:rPr lang="en" sz="2100"/>
              <a:t>Home Screen layout boring</a:t>
            </a:r>
            <a:endParaRPr sz="2100"/>
          </a:p>
        </p:txBody>
      </p:sp>
      <p:sp>
        <p:nvSpPr>
          <p:cNvPr id="742" name="Google Shape;742;p3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743" name="Google Shape;743;p30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744" name="Google Shape;744;p30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746" name="Google Shape;746;p30"/>
          <p:cNvCxnSpPr/>
          <p:nvPr/>
        </p:nvCxnSpPr>
        <p:spPr>
          <a:xfrm>
            <a:off x="924050" y="2474916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7" name="Google Shape;7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252" y="159050"/>
            <a:ext cx="2259250" cy="4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1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Updated Home </a:t>
            </a:r>
            <a:br>
              <a:rPr lang="en" sz="2300"/>
            </a:br>
            <a:r>
              <a:rPr lang="en" sz="2300"/>
              <a:t>Screen</a:t>
            </a:r>
            <a:endParaRPr sz="2300"/>
          </a:p>
        </p:txBody>
      </p:sp>
      <p:sp>
        <p:nvSpPr>
          <p:cNvPr id="754" name="Google Shape;754;p3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31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757" name="Google Shape;757;p31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759" name="Google Shape;7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1"/>
          <p:cNvPicPr preferRelativeResize="0"/>
          <p:nvPr/>
        </p:nvPicPr>
        <p:blipFill rotWithShape="1">
          <a:blip r:embed="rId4">
            <a:alphaModFix/>
          </a:blip>
          <a:srcRect b="62121"/>
          <a:stretch/>
        </p:blipFill>
        <p:spPr>
          <a:xfrm>
            <a:off x="4349713" y="1704413"/>
            <a:ext cx="1963916" cy="26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1"/>
          <p:cNvPicPr preferRelativeResize="0"/>
          <p:nvPr/>
        </p:nvPicPr>
        <p:blipFill rotWithShape="1">
          <a:blip r:embed="rId4">
            <a:alphaModFix/>
          </a:blip>
          <a:srcRect t="37946"/>
          <a:stretch/>
        </p:blipFill>
        <p:spPr>
          <a:xfrm>
            <a:off x="6566325" y="664289"/>
            <a:ext cx="1853875" cy="4139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4"/>
          <p:cNvGrpSpPr/>
          <p:nvPr/>
        </p:nvGrpSpPr>
        <p:grpSpPr>
          <a:xfrm>
            <a:off x="1041850" y="3157100"/>
            <a:ext cx="1233000" cy="1485600"/>
            <a:chOff x="1250550" y="2985650"/>
            <a:chExt cx="1233000" cy="1485600"/>
          </a:xfrm>
        </p:grpSpPr>
        <p:sp>
          <p:nvSpPr>
            <p:cNvPr id="522" name="Google Shape;522;p14"/>
            <p:cNvSpPr txBox="1"/>
            <p:nvPr/>
          </p:nvSpPr>
          <p:spPr>
            <a:xfrm>
              <a:off x="125055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Jenn Hu</a:t>
              </a:r>
              <a:b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Senior 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IR Undergrad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23" name="Google Shape;523;p14"/>
            <p:cNvCxnSpPr/>
            <p:nvPr/>
          </p:nvCxnSpPr>
          <p:spPr>
            <a:xfrm>
              <a:off x="1731600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24" name="Google Shape;524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525" name="Google Shape;5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2264" y="1606450"/>
            <a:ext cx="1328100" cy="132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6" name="Google Shape;526;p14"/>
          <p:cNvSpPr/>
          <p:nvPr/>
        </p:nvSpPr>
        <p:spPr>
          <a:xfrm>
            <a:off x="4876044" y="1615821"/>
            <a:ext cx="1309500" cy="130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"/>
          <p:cNvSpPr/>
          <p:nvPr/>
        </p:nvSpPr>
        <p:spPr>
          <a:xfrm>
            <a:off x="2939834" y="1615821"/>
            <a:ext cx="1309500" cy="1309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14"/>
          <p:cNvGrpSpPr/>
          <p:nvPr/>
        </p:nvGrpSpPr>
        <p:grpSpPr>
          <a:xfrm>
            <a:off x="6859825" y="3156950"/>
            <a:ext cx="1233000" cy="1485600"/>
            <a:chOff x="6651750" y="2985650"/>
            <a:chExt cx="1233000" cy="1485600"/>
          </a:xfrm>
        </p:grpSpPr>
        <p:sp>
          <p:nvSpPr>
            <p:cNvPr id="529" name="Google Shape;529;p14"/>
            <p:cNvSpPr txBox="1"/>
            <p:nvPr/>
          </p:nvSpPr>
          <p:spPr>
            <a:xfrm>
              <a:off x="665175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Emily Yang</a:t>
              </a:r>
              <a:b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First-year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MSCS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30" name="Google Shape;530;p14"/>
            <p:cNvCxnSpPr/>
            <p:nvPr/>
          </p:nvCxnSpPr>
          <p:spPr>
            <a:xfrm>
              <a:off x="7132800" y="3432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31" name="Google Shape;531;p14"/>
          <p:cNvGrpSpPr/>
          <p:nvPr/>
        </p:nvGrpSpPr>
        <p:grpSpPr>
          <a:xfrm>
            <a:off x="4914300" y="3157100"/>
            <a:ext cx="1233000" cy="1485600"/>
            <a:chOff x="4849900" y="2985650"/>
            <a:chExt cx="1233000" cy="1485600"/>
          </a:xfrm>
        </p:grpSpPr>
        <p:sp>
          <p:nvSpPr>
            <p:cNvPr id="532" name="Google Shape;532;p14"/>
            <p:cNvSpPr txBox="1"/>
            <p:nvPr/>
          </p:nvSpPr>
          <p:spPr>
            <a:xfrm>
              <a:off x="4849900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AJ Rossman</a:t>
              </a:r>
              <a:b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Junior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CS Undergrad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33" name="Google Shape;533;p14"/>
            <p:cNvCxnSpPr/>
            <p:nvPr/>
          </p:nvCxnSpPr>
          <p:spPr>
            <a:xfrm>
              <a:off x="5332038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34" name="Google Shape;534;p14"/>
          <p:cNvPicPr preferRelativeResize="0"/>
          <p:nvPr/>
        </p:nvPicPr>
        <p:blipFill rotWithShape="1">
          <a:blip r:embed="rId4">
            <a:alphaModFix/>
          </a:blip>
          <a:srcRect l="19949" t="29864" r="19943" b="9174"/>
          <a:stretch/>
        </p:blipFill>
        <p:spPr>
          <a:xfrm>
            <a:off x="1003601" y="1606525"/>
            <a:ext cx="1309500" cy="1328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35" name="Google Shape;535;p14"/>
          <p:cNvGrpSpPr/>
          <p:nvPr/>
        </p:nvGrpSpPr>
        <p:grpSpPr>
          <a:xfrm>
            <a:off x="2978075" y="3157100"/>
            <a:ext cx="1233000" cy="1485600"/>
            <a:chOff x="3050225" y="2985650"/>
            <a:chExt cx="1233000" cy="1485600"/>
          </a:xfrm>
        </p:grpSpPr>
        <p:sp>
          <p:nvSpPr>
            <p:cNvPr id="536" name="Google Shape;536;p14"/>
            <p:cNvSpPr txBox="1"/>
            <p:nvPr/>
          </p:nvSpPr>
          <p:spPr>
            <a:xfrm>
              <a:off x="3050225" y="2985650"/>
              <a:ext cx="1233000" cy="14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Angel Pan</a:t>
              </a:r>
              <a:br>
                <a:rPr lang="en" b="1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Senior 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CS Undergrad</a:t>
              </a:r>
              <a:endParaRPr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37" name="Google Shape;537;p14"/>
            <p:cNvCxnSpPr/>
            <p:nvPr/>
          </p:nvCxnSpPr>
          <p:spPr>
            <a:xfrm>
              <a:off x="3531275" y="3431763"/>
              <a:ext cx="270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538" name="Google Shape;538;p14"/>
          <p:cNvPicPr preferRelativeResize="0"/>
          <p:nvPr/>
        </p:nvPicPr>
        <p:blipFill rotWithShape="1">
          <a:blip r:embed="rId5">
            <a:alphaModFix/>
          </a:blip>
          <a:srcRect l="-709" t="20429" r="-709" b="4546"/>
          <a:stretch/>
        </p:blipFill>
        <p:spPr>
          <a:xfrm>
            <a:off x="2930525" y="1615700"/>
            <a:ext cx="1328100" cy="132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9" name="Google Shape;53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399" y="1597513"/>
            <a:ext cx="1328100" cy="134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2"/>
          <p:cNvSpPr txBox="1">
            <a:spLocks noGrp="1"/>
          </p:cNvSpPr>
          <p:nvPr>
            <p:ph type="ctrTitle"/>
          </p:nvPr>
        </p:nvSpPr>
        <p:spPr>
          <a:xfrm>
            <a:off x="603425" y="1555000"/>
            <a:ext cx="5497200" cy="20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Hi-Fi Prototype Implementation Status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772" name="Google Shape;772;p3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73" name="Google Shape;773;p33"/>
          <p:cNvGrpSpPr/>
          <p:nvPr/>
        </p:nvGrpSpPr>
        <p:grpSpPr>
          <a:xfrm>
            <a:off x="1054446" y="1949378"/>
            <a:ext cx="3177477" cy="1568368"/>
            <a:chOff x="1046525" y="1983265"/>
            <a:chExt cx="2883635" cy="1423460"/>
          </a:xfrm>
        </p:grpSpPr>
        <p:pic>
          <p:nvPicPr>
            <p:cNvPr id="774" name="Google Shape;774;p33"/>
            <p:cNvPicPr preferRelativeResize="0"/>
            <p:nvPr/>
          </p:nvPicPr>
          <p:blipFill rotWithShape="1">
            <a:blip r:embed="rId3">
              <a:alphaModFix/>
            </a:blip>
            <a:srcRect l="16359" t="7562" r="15953" b="6600"/>
            <a:stretch/>
          </p:blipFill>
          <p:spPr>
            <a:xfrm>
              <a:off x="1046525" y="1983265"/>
              <a:ext cx="1587692" cy="1423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96722" y="2150231"/>
              <a:ext cx="1233437" cy="1089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6" name="Google Shape;776;p33"/>
          <p:cNvSpPr txBox="1"/>
          <p:nvPr/>
        </p:nvSpPr>
        <p:spPr>
          <a:xfrm>
            <a:off x="1091202" y="3517913"/>
            <a:ext cx="316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React Native &amp; Expo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77" name="Google Shape;777;p33"/>
          <p:cNvSpPr txBox="1"/>
          <p:nvPr/>
        </p:nvSpPr>
        <p:spPr>
          <a:xfrm>
            <a:off x="5155238" y="3517913"/>
            <a:ext cx="316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VSCode &amp; Simulator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778" name="Google Shape;778;p33"/>
          <p:cNvGrpSpPr/>
          <p:nvPr/>
        </p:nvGrpSpPr>
        <p:grpSpPr>
          <a:xfrm>
            <a:off x="5049144" y="1949387"/>
            <a:ext cx="3377172" cy="1568358"/>
            <a:chOff x="4920650" y="2047551"/>
            <a:chExt cx="3064863" cy="1423451"/>
          </a:xfrm>
        </p:grpSpPr>
        <p:pic>
          <p:nvPicPr>
            <p:cNvPr id="779" name="Google Shape;77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0650" y="2178625"/>
              <a:ext cx="1228101" cy="1228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41150" y="2047551"/>
              <a:ext cx="1644363" cy="1423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Features: Simple Task</a:t>
            </a:r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787" name="Google Shape;7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300" y="1405312"/>
            <a:ext cx="1664549" cy="36013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8" name="Google Shape;7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750" y="1405300"/>
            <a:ext cx="1664549" cy="36013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9" name="Google Shape;7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00" y="1405308"/>
            <a:ext cx="1664549" cy="36013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0" name="Google Shape;7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9100" y="1405324"/>
            <a:ext cx="1664549" cy="3601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91" name="Google Shape;791;p34"/>
          <p:cNvCxnSpPr>
            <a:stCxn id="792" idx="6"/>
          </p:cNvCxnSpPr>
          <p:nvPr/>
        </p:nvCxnSpPr>
        <p:spPr>
          <a:xfrm>
            <a:off x="1665992" y="2863950"/>
            <a:ext cx="1317900" cy="342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3" name="Google Shape;793;p34"/>
          <p:cNvCxnSpPr/>
          <p:nvPr/>
        </p:nvCxnSpPr>
        <p:spPr>
          <a:xfrm>
            <a:off x="4182550" y="3205963"/>
            <a:ext cx="6681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4" name="Google Shape;794;p34"/>
          <p:cNvCxnSpPr>
            <a:stCxn id="795" idx="6"/>
          </p:cNvCxnSpPr>
          <p:nvPr/>
        </p:nvCxnSpPr>
        <p:spPr>
          <a:xfrm rot="10800000" flipH="1">
            <a:off x="6006650" y="3205875"/>
            <a:ext cx="759300" cy="1017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2" name="Google Shape;792;p34"/>
          <p:cNvSpPr/>
          <p:nvPr/>
        </p:nvSpPr>
        <p:spPr>
          <a:xfrm>
            <a:off x="997892" y="2571750"/>
            <a:ext cx="668100" cy="5844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4"/>
          <p:cNvSpPr/>
          <p:nvPr/>
        </p:nvSpPr>
        <p:spPr>
          <a:xfrm>
            <a:off x="5081750" y="4052475"/>
            <a:ext cx="924900" cy="3420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Features: Simple Task</a:t>
            </a:r>
            <a:endParaRPr/>
          </a:p>
        </p:txBody>
      </p:sp>
      <p:sp>
        <p:nvSpPr>
          <p:cNvPr id="801" name="Google Shape;801;p3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802" name="Google Shape;8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575" y="1405275"/>
            <a:ext cx="1664549" cy="36013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3" name="Google Shape;8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426" y="1405287"/>
            <a:ext cx="1664549" cy="36013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4" name="Google Shape;80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4275" y="1405287"/>
            <a:ext cx="1664549" cy="36013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805" name="Google Shape;805;p35"/>
          <p:cNvCxnSpPr>
            <a:stCxn id="806" idx="6"/>
          </p:cNvCxnSpPr>
          <p:nvPr/>
        </p:nvCxnSpPr>
        <p:spPr>
          <a:xfrm rot="10800000" flipH="1">
            <a:off x="2750025" y="3194800"/>
            <a:ext cx="1111800" cy="124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6" name="Google Shape;806;p35"/>
          <p:cNvSpPr/>
          <p:nvPr/>
        </p:nvSpPr>
        <p:spPr>
          <a:xfrm>
            <a:off x="1592025" y="4264000"/>
            <a:ext cx="1158000" cy="3420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7" name="Google Shape;807;p35"/>
          <p:cNvCxnSpPr>
            <a:stCxn id="808" idx="6"/>
          </p:cNvCxnSpPr>
          <p:nvPr/>
        </p:nvCxnSpPr>
        <p:spPr>
          <a:xfrm rot="10800000" flipH="1">
            <a:off x="5012783" y="3211516"/>
            <a:ext cx="1362000" cy="120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8" name="Google Shape;808;p35"/>
          <p:cNvSpPr/>
          <p:nvPr/>
        </p:nvSpPr>
        <p:spPr>
          <a:xfrm>
            <a:off x="4174883" y="4241716"/>
            <a:ext cx="837900" cy="3420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Unimplemented Features &amp; Plan</a:t>
            </a:r>
            <a:endParaRPr/>
          </a:p>
        </p:txBody>
      </p:sp>
      <p:sp>
        <p:nvSpPr>
          <p:cNvPr id="814" name="Google Shape;814;p36"/>
          <p:cNvSpPr txBox="1">
            <a:spLocks noGrp="1"/>
          </p:cNvSpPr>
          <p:nvPr>
            <p:ph type="body" idx="1"/>
          </p:nvPr>
        </p:nvSpPr>
        <p:spPr>
          <a:xfrm>
            <a:off x="888050" y="16038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Moderate Task:</a:t>
            </a:r>
            <a:r>
              <a:rPr lang="en"/>
              <a:t> Browsing Spotters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Complex Task:</a:t>
            </a:r>
            <a:r>
              <a:rPr lang="en"/>
              <a:t> Logging Notes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/>
              <a:t>Checking in &amp; Home Screen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/>
              <a:t>FAQs screen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16" name="Google Shape;8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700" y="2842650"/>
            <a:ext cx="4208350" cy="21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3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Wizard of Oz Techniques</a:t>
            </a:r>
            <a:endParaRPr/>
          </a:p>
        </p:txBody>
      </p:sp>
      <p:sp>
        <p:nvSpPr>
          <p:cNvPr id="822" name="Google Shape;822;p37"/>
          <p:cNvSpPr txBox="1">
            <a:spLocks noGrp="1"/>
          </p:cNvSpPr>
          <p:nvPr>
            <p:ph type="body" idx="1"/>
          </p:nvPr>
        </p:nvSpPr>
        <p:spPr>
          <a:xfrm>
            <a:off x="857250" y="1425050"/>
            <a:ext cx="2007300" cy="30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Matching Spotter </a:t>
            </a:r>
            <a:endParaRPr/>
          </a:p>
        </p:txBody>
      </p:sp>
      <p:sp>
        <p:nvSpPr>
          <p:cNvPr id="823" name="Google Shape;823;p3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824" name="Google Shape;8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925" y="1425062"/>
            <a:ext cx="1664549" cy="360130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5" name="Google Shape;8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525" y="1425058"/>
            <a:ext cx="1664549" cy="36013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26" name="Google Shape;8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725" y="1425074"/>
            <a:ext cx="1664549" cy="36012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Hard-coded Data</a:t>
            </a:r>
            <a:endParaRPr/>
          </a:p>
        </p:txBody>
      </p:sp>
      <p:sp>
        <p:nvSpPr>
          <p:cNvPr id="832" name="Google Shape;832;p38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Spotter information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Previous notes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Gym names/locations</a:t>
            </a:r>
            <a:endParaRPr/>
          </a:p>
        </p:txBody>
      </p:sp>
      <p:sp>
        <p:nvSpPr>
          <p:cNvPr id="833" name="Google Shape;833;p3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834" name="Google Shape;834;p38"/>
          <p:cNvPicPr preferRelativeResize="0"/>
          <p:nvPr/>
        </p:nvPicPr>
        <p:blipFill rotWithShape="1">
          <a:blip r:embed="rId3">
            <a:alphaModFix/>
          </a:blip>
          <a:srcRect b="26475"/>
          <a:stretch/>
        </p:blipFill>
        <p:spPr>
          <a:xfrm>
            <a:off x="5720600" y="1857800"/>
            <a:ext cx="2362200" cy="28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8"/>
          <p:cNvSpPr/>
          <p:nvPr/>
        </p:nvSpPr>
        <p:spPr>
          <a:xfrm rot="10800000" flipH="1">
            <a:off x="2805550" y="3128350"/>
            <a:ext cx="2493600" cy="968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39"/>
          <p:cNvSpPr txBox="1">
            <a:spLocks noGrp="1"/>
          </p:cNvSpPr>
          <p:nvPr>
            <p:ph type="ctrTitle"/>
          </p:nvPr>
        </p:nvSpPr>
        <p:spPr>
          <a:xfrm>
            <a:off x="603425" y="1555000"/>
            <a:ext cx="5497200" cy="20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Live Demo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46" name="Google Shape;846;p40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All severity 3-4 violations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addressed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Progress: </a:t>
            </a:r>
            <a:r>
              <a:rPr lang="en"/>
              <a:t>Simple task implemented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Next steps:</a:t>
            </a:r>
            <a:r>
              <a:rPr lang="en"/>
              <a:t> Moderate &amp; complex tasks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▪"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On track </a:t>
            </a:r>
            <a:r>
              <a:rPr lang="en"/>
              <a:t>to finish by deadline!</a:t>
            </a:r>
            <a:endParaRPr/>
          </a:p>
        </p:txBody>
      </p:sp>
      <p:sp>
        <p:nvSpPr>
          <p:cNvPr id="847" name="Google Shape;847;p4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1"/>
          <p:cNvSpPr txBox="1">
            <a:spLocks noGrp="1"/>
          </p:cNvSpPr>
          <p:nvPr>
            <p:ph type="ctrTitle"/>
          </p:nvPr>
        </p:nvSpPr>
        <p:spPr>
          <a:xfrm>
            <a:off x="603425" y="1555000"/>
            <a:ext cx="5497200" cy="204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45" name="Google Shape;545;p15"/>
          <p:cNvSpPr txBox="1">
            <a:spLocks noGrp="1"/>
          </p:cNvSpPr>
          <p:nvPr>
            <p:ph type="body" idx="4294967295"/>
          </p:nvPr>
        </p:nvSpPr>
        <p:spPr>
          <a:xfrm>
            <a:off x="1210725" y="340650"/>
            <a:ext cx="7022100" cy="446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Value Proposition</a:t>
            </a:r>
            <a:r>
              <a:rPr lang="en" sz="2100" b="1">
                <a:latin typeface="Barlow"/>
                <a:ea typeface="Barlow"/>
                <a:cs typeface="Barlow"/>
                <a:sym typeface="Barlow"/>
              </a:rPr>
              <a:t> </a:t>
            </a:r>
            <a:endParaRPr sz="2100"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The weight off your shoulders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The Problem</a:t>
            </a: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 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Beginners are often too intimidated to ask for help at the gym out of fear and guilt of wasting an experienced gym-goer’s time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The Solution</a:t>
            </a: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 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We aim to empower beginners to seek help at the gym by highlighting experienced gym-goers  (“Spotters”) who are voluntarily willing to help </a:t>
            </a:r>
            <a:endParaRPr sz="2000"/>
          </a:p>
        </p:txBody>
      </p:sp>
      <p:pic>
        <p:nvPicPr>
          <p:cNvPr id="546" name="Google Shape;546;p15"/>
          <p:cNvPicPr preferRelativeResize="0"/>
          <p:nvPr/>
        </p:nvPicPr>
        <p:blipFill rotWithShape="1">
          <a:blip r:embed="rId3">
            <a:alphaModFix/>
          </a:blip>
          <a:srcRect l="4749" t="11414" r="6139" b="10885"/>
          <a:stretch/>
        </p:blipFill>
        <p:spPr>
          <a:xfrm>
            <a:off x="5939650" y="340650"/>
            <a:ext cx="2293175" cy="10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2"/>
          <p:cNvSpPr txBox="1">
            <a:spLocks noGrp="1"/>
          </p:cNvSpPr>
          <p:nvPr>
            <p:ph type="ctrTitle"/>
          </p:nvPr>
        </p:nvSpPr>
        <p:spPr>
          <a:xfrm>
            <a:off x="685800" y="1541675"/>
            <a:ext cx="6040200" cy="206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Additional Revisions</a:t>
            </a:r>
            <a:endParaRPr sz="3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3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3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7580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H2 (Match Sys &amp; World)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8001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▫"/>
            </a:pPr>
            <a:r>
              <a:rPr lang="en" sz="2200"/>
              <a:t>No emergency button</a:t>
            </a:r>
            <a:endParaRPr sz="2200"/>
          </a:p>
          <a:p>
            <a:pPr marL="80010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▫"/>
            </a:pPr>
            <a:r>
              <a:rPr lang="en" sz="2200"/>
              <a:t>No space to leave negative feedback or report for problems</a:t>
            </a:r>
            <a:endParaRPr sz="2100"/>
          </a:p>
        </p:txBody>
      </p:sp>
      <p:sp>
        <p:nvSpPr>
          <p:cNvPr id="864" name="Google Shape;864;p43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865" name="Google Shape;865;p43"/>
          <p:cNvGrpSpPr/>
          <p:nvPr/>
        </p:nvGrpSpPr>
        <p:grpSpPr>
          <a:xfrm>
            <a:off x="320026" y="601200"/>
            <a:ext cx="8241274" cy="779400"/>
            <a:chOff x="320026" y="601200"/>
            <a:chExt cx="8241274" cy="779400"/>
          </a:xfrm>
        </p:grpSpPr>
        <p:sp>
          <p:nvSpPr>
            <p:cNvPr id="866" name="Google Shape;866;p43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20026" y="664200"/>
              <a:ext cx="81843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868" name="Google Shape;868;p43"/>
          <p:cNvCxnSpPr/>
          <p:nvPr/>
        </p:nvCxnSpPr>
        <p:spPr>
          <a:xfrm>
            <a:off x="924050" y="2571741"/>
            <a:ext cx="7580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75624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No Fix:</a:t>
            </a:r>
            <a:endParaRPr sz="230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Neither are relevant to our main task flows</a:t>
            </a:r>
            <a:endParaRPr sz="2300"/>
          </a:p>
          <a:p>
            <a:pPr marL="914400" lvl="1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▫"/>
            </a:pPr>
            <a:r>
              <a:rPr lang="en" sz="2300"/>
              <a:t>Outside of scope</a:t>
            </a:r>
            <a:endParaRPr sz="2300"/>
          </a:p>
        </p:txBody>
      </p:sp>
      <p:sp>
        <p:nvSpPr>
          <p:cNvPr id="875" name="Google Shape;875;p4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44"/>
          <p:cNvGrpSpPr/>
          <p:nvPr/>
        </p:nvGrpSpPr>
        <p:grpSpPr>
          <a:xfrm>
            <a:off x="320026" y="601200"/>
            <a:ext cx="8241274" cy="779400"/>
            <a:chOff x="320026" y="601200"/>
            <a:chExt cx="8241274" cy="779400"/>
          </a:xfrm>
        </p:grpSpPr>
        <p:sp>
          <p:nvSpPr>
            <p:cNvPr id="878" name="Google Shape;878;p44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4"/>
            <p:cNvSpPr/>
            <p:nvPr/>
          </p:nvSpPr>
          <p:spPr>
            <a:xfrm>
              <a:off x="320026" y="664200"/>
              <a:ext cx="81843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880" name="Google Shape;8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50" y="1501625"/>
            <a:ext cx="571226" cy="5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5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5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4097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H4 (Consistency)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1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 sz="2000"/>
              <a:t>“Spotter” button greyed out during check in, not removed</a:t>
            </a:r>
            <a:endParaRPr sz="2000"/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“i” icon vs “See Bio” button</a:t>
            </a:r>
            <a:endParaRPr sz="20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“Create note” screen different background color</a:t>
            </a:r>
            <a:endParaRPr sz="2100">
              <a:solidFill>
                <a:srgbClr val="B7B7B7"/>
              </a:solidFill>
            </a:endParaRPr>
          </a:p>
        </p:txBody>
      </p:sp>
      <p:sp>
        <p:nvSpPr>
          <p:cNvPr id="887" name="Google Shape;887;p45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888" name="Google Shape;888;p45"/>
          <p:cNvGrpSpPr/>
          <p:nvPr/>
        </p:nvGrpSpPr>
        <p:grpSpPr>
          <a:xfrm>
            <a:off x="320025" y="601200"/>
            <a:ext cx="8241275" cy="779400"/>
            <a:chOff x="320025" y="601200"/>
            <a:chExt cx="8241275" cy="779400"/>
          </a:xfrm>
        </p:grpSpPr>
        <p:sp>
          <p:nvSpPr>
            <p:cNvPr id="889" name="Google Shape;889;p45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320025" y="664200"/>
              <a:ext cx="4701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891" name="Google Shape;891;p45"/>
          <p:cNvCxnSpPr/>
          <p:nvPr/>
        </p:nvCxnSpPr>
        <p:spPr>
          <a:xfrm>
            <a:off x="924050" y="2571741"/>
            <a:ext cx="407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2" name="Google Shape;892;p45"/>
          <p:cNvPicPr preferRelativeResize="0"/>
          <p:nvPr/>
        </p:nvPicPr>
        <p:blipFill rotWithShape="1">
          <a:blip r:embed="rId3">
            <a:alphaModFix/>
          </a:blip>
          <a:srcRect t="35496"/>
          <a:stretch/>
        </p:blipFill>
        <p:spPr>
          <a:xfrm>
            <a:off x="5542300" y="718550"/>
            <a:ext cx="2729600" cy="37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5"/>
          <p:cNvSpPr/>
          <p:nvPr/>
        </p:nvSpPr>
        <p:spPr>
          <a:xfrm>
            <a:off x="6110050" y="3726150"/>
            <a:ext cx="1082100" cy="6045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6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4097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H4 (Consistency)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1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“Spotter” button greyed out during check in, not removed</a:t>
            </a:r>
            <a:endParaRPr sz="20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 sz="2000"/>
              <a:t>“i” icon vs “See Bio” button</a:t>
            </a:r>
            <a:endParaRPr sz="2000"/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“Create note” screen different background color</a:t>
            </a:r>
            <a:endParaRPr sz="2100">
              <a:solidFill>
                <a:srgbClr val="B7B7B7"/>
              </a:solidFill>
            </a:endParaRPr>
          </a:p>
        </p:txBody>
      </p:sp>
      <p:sp>
        <p:nvSpPr>
          <p:cNvPr id="900" name="Google Shape;900;p4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901" name="Google Shape;901;p46"/>
          <p:cNvGrpSpPr/>
          <p:nvPr/>
        </p:nvGrpSpPr>
        <p:grpSpPr>
          <a:xfrm>
            <a:off x="320025" y="601200"/>
            <a:ext cx="8241275" cy="779400"/>
            <a:chOff x="320025" y="601200"/>
            <a:chExt cx="8241275" cy="779400"/>
          </a:xfrm>
        </p:grpSpPr>
        <p:sp>
          <p:nvSpPr>
            <p:cNvPr id="902" name="Google Shape;902;p46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320025" y="664200"/>
              <a:ext cx="4701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904" name="Google Shape;904;p46"/>
          <p:cNvCxnSpPr/>
          <p:nvPr/>
        </p:nvCxnSpPr>
        <p:spPr>
          <a:xfrm>
            <a:off x="924050" y="2571741"/>
            <a:ext cx="407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5" name="Google Shape;9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75" y="1380600"/>
            <a:ext cx="3088218" cy="34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46"/>
          <p:cNvSpPr/>
          <p:nvPr/>
        </p:nvSpPr>
        <p:spPr>
          <a:xfrm>
            <a:off x="5586808" y="4093542"/>
            <a:ext cx="747900" cy="2673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7" name="Google Shape;9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575" y="313497"/>
            <a:ext cx="2392275" cy="32680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8" name="Google Shape;908;p46"/>
          <p:cNvSpPr/>
          <p:nvPr/>
        </p:nvSpPr>
        <p:spPr>
          <a:xfrm>
            <a:off x="8088300" y="1765850"/>
            <a:ext cx="473100" cy="3633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7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4097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H4 (Consistency)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 </a:t>
            </a:r>
            <a:endParaRPr sz="21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“Spotter” button greyed out during check in, not removed</a:t>
            </a:r>
            <a:endParaRPr sz="20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▫"/>
            </a:pPr>
            <a:r>
              <a:rPr lang="en" sz="2000">
                <a:solidFill>
                  <a:srgbClr val="B7B7B7"/>
                </a:solidFill>
              </a:rPr>
              <a:t>“i” icon vs “See Bio” button</a:t>
            </a:r>
            <a:endParaRPr sz="2000">
              <a:solidFill>
                <a:srgbClr val="B7B7B7"/>
              </a:solidFill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 sz="2000"/>
              <a:t>“Create note” screen different background color</a:t>
            </a:r>
            <a:endParaRPr sz="2100"/>
          </a:p>
        </p:txBody>
      </p:sp>
      <p:sp>
        <p:nvSpPr>
          <p:cNvPr id="915" name="Google Shape;915;p4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916" name="Google Shape;916;p47"/>
          <p:cNvGrpSpPr/>
          <p:nvPr/>
        </p:nvGrpSpPr>
        <p:grpSpPr>
          <a:xfrm>
            <a:off x="320025" y="601200"/>
            <a:ext cx="8241275" cy="779400"/>
            <a:chOff x="320025" y="601200"/>
            <a:chExt cx="8241275" cy="779400"/>
          </a:xfrm>
        </p:grpSpPr>
        <p:sp>
          <p:nvSpPr>
            <p:cNvPr id="917" name="Google Shape;917;p47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320025" y="664200"/>
              <a:ext cx="4701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919" name="Google Shape;919;p47"/>
          <p:cNvCxnSpPr/>
          <p:nvPr/>
        </p:nvCxnSpPr>
        <p:spPr>
          <a:xfrm>
            <a:off x="924050" y="2571741"/>
            <a:ext cx="4074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0" name="Google Shape;9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775" y="177097"/>
            <a:ext cx="2300675" cy="489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8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“Spotter” and “Browse” icons will be removed from check-in screen in high-fi prototype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Made “i” icon consistent</a:t>
            </a:r>
            <a:endParaRPr sz="2300"/>
          </a:p>
        </p:txBody>
      </p:sp>
      <p:sp>
        <p:nvSpPr>
          <p:cNvPr id="927" name="Google Shape;927;p4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928" name="Google Shape;928;p48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48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930" name="Google Shape;930;p48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932" name="Google Shape;9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25" y="543075"/>
            <a:ext cx="2933025" cy="40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9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3934500" cy="325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No 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Intentional - Background for notes entry is consistent with text entry of endorsements screen</a:t>
            </a:r>
            <a:endParaRPr sz="2300"/>
          </a:p>
          <a:p>
            <a:pPr marL="914400" lvl="1" indent="-3683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Char char="▫"/>
            </a:pPr>
            <a:r>
              <a:rPr lang="en" sz="2200"/>
              <a:t>Signifies text can be entered</a:t>
            </a:r>
            <a:endParaRPr sz="2200"/>
          </a:p>
        </p:txBody>
      </p:sp>
      <p:sp>
        <p:nvSpPr>
          <p:cNvPr id="940" name="Google Shape;940;p4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41" name="Google Shape;941;p49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2" name="Google Shape;942;p49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943" name="Google Shape;943;p49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945" name="Google Shape;9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751" y="1523883"/>
            <a:ext cx="571226" cy="5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775" y="177097"/>
            <a:ext cx="2300675" cy="4899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0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9411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3-4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H5 (Error Prevention)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Problems: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 sz="2000"/>
              <a:t>Small “See Bio” button</a:t>
            </a:r>
            <a:endParaRPr sz="2000"/>
          </a:p>
          <a:p>
            <a:pPr marL="8001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▫"/>
            </a:pPr>
            <a:r>
              <a:rPr lang="en" sz="2000"/>
              <a:t>Small clickable areas (throughout app)</a:t>
            </a:r>
            <a:endParaRPr sz="2200"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3" name="Google Shape;953;p5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954" name="Google Shape;954;p50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955" name="Google Shape;955;p50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957" name="Google Shape;957;p50"/>
          <p:cNvCxnSpPr/>
          <p:nvPr/>
        </p:nvCxnSpPr>
        <p:spPr>
          <a:xfrm>
            <a:off x="924050" y="2571741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8" name="Google Shape;9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625" y="889688"/>
            <a:ext cx="2884475" cy="33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50"/>
          <p:cNvSpPr/>
          <p:nvPr/>
        </p:nvSpPr>
        <p:spPr>
          <a:xfrm>
            <a:off x="5611083" y="3417858"/>
            <a:ext cx="653700" cy="2451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5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1"/>
          <p:cNvSpPr txBox="1">
            <a:spLocks noGrp="1"/>
          </p:cNvSpPr>
          <p:nvPr>
            <p:ph type="body" idx="1"/>
          </p:nvPr>
        </p:nvSpPr>
        <p:spPr>
          <a:xfrm>
            <a:off x="941825" y="1599725"/>
            <a:ext cx="75624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Related to med-fi limitations - will be resolved in high-fi prototype</a:t>
            </a:r>
            <a:endParaRPr sz="2300"/>
          </a:p>
        </p:txBody>
      </p:sp>
      <p:sp>
        <p:nvSpPr>
          <p:cNvPr id="966" name="Google Shape;966;p5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8" name="Google Shape;968;p51"/>
          <p:cNvGrpSpPr/>
          <p:nvPr/>
        </p:nvGrpSpPr>
        <p:grpSpPr>
          <a:xfrm>
            <a:off x="320026" y="601200"/>
            <a:ext cx="8241274" cy="779400"/>
            <a:chOff x="320026" y="601200"/>
            <a:chExt cx="8241274" cy="779400"/>
          </a:xfrm>
        </p:grpSpPr>
        <p:sp>
          <p:nvSpPr>
            <p:cNvPr id="969" name="Google Shape;969;p51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320026" y="664200"/>
              <a:ext cx="81843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971" name="Google Shape;9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6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552" name="Google Shape;552;p16"/>
          <p:cNvSpPr txBox="1">
            <a:spLocks noGrp="1"/>
          </p:cNvSpPr>
          <p:nvPr>
            <p:ph type="body" idx="1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Heuristic evaluation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▫"/>
            </a:pPr>
            <a:r>
              <a:rPr lang="en"/>
              <a:t>Results &amp; revised designs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Prototype implementation status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Demo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Summary</a:t>
            </a:r>
            <a:endParaRPr/>
          </a:p>
        </p:txBody>
      </p:sp>
      <p:sp>
        <p:nvSpPr>
          <p:cNvPr id="553" name="Google Shape;553;p1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2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2"/>
          <p:cNvSpPr txBox="1">
            <a:spLocks noGrp="1"/>
          </p:cNvSpPr>
          <p:nvPr>
            <p:ph type="body" idx="1"/>
          </p:nvPr>
        </p:nvSpPr>
        <p:spPr>
          <a:xfrm>
            <a:off x="924050" y="1480775"/>
            <a:ext cx="3629400" cy="354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H10 (Documentation)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Problem: </a:t>
            </a:r>
            <a:r>
              <a:rPr lang="en" sz="2200"/>
              <a:t>No FAQ page</a:t>
            </a:r>
            <a:endParaRPr sz="2200"/>
          </a:p>
        </p:txBody>
      </p:sp>
      <p:sp>
        <p:nvSpPr>
          <p:cNvPr id="978" name="Google Shape;978;p5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979" name="Google Shape;979;p52"/>
          <p:cNvGrpSpPr/>
          <p:nvPr/>
        </p:nvGrpSpPr>
        <p:grpSpPr>
          <a:xfrm>
            <a:off x="320026" y="601200"/>
            <a:ext cx="8241274" cy="779400"/>
            <a:chOff x="320026" y="601200"/>
            <a:chExt cx="8241274" cy="779400"/>
          </a:xfrm>
        </p:grpSpPr>
        <p:sp>
          <p:nvSpPr>
            <p:cNvPr id="980" name="Google Shape;980;p52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20026" y="664200"/>
              <a:ext cx="81843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cxnSp>
        <p:nvCxnSpPr>
          <p:cNvPr id="982" name="Google Shape;982;p52"/>
          <p:cNvCxnSpPr/>
          <p:nvPr/>
        </p:nvCxnSpPr>
        <p:spPr>
          <a:xfrm>
            <a:off x="924050" y="2939141"/>
            <a:ext cx="3339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52"/>
          <p:cNvCxnSpPr/>
          <p:nvPr/>
        </p:nvCxnSpPr>
        <p:spPr>
          <a:xfrm>
            <a:off x="4440675" y="1514100"/>
            <a:ext cx="0" cy="3417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4" name="Google Shape;984;p52"/>
          <p:cNvSpPr txBox="1">
            <a:spLocks noGrp="1"/>
          </p:cNvSpPr>
          <p:nvPr>
            <p:ph type="body" idx="1"/>
          </p:nvPr>
        </p:nvSpPr>
        <p:spPr>
          <a:xfrm>
            <a:off x="4617400" y="1580900"/>
            <a:ext cx="38868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Adding a FAQ screen in high-fi prototype</a:t>
            </a:r>
            <a:endParaRPr sz="2300"/>
          </a:p>
        </p:txBody>
      </p:sp>
      <p:pic>
        <p:nvPicPr>
          <p:cNvPr id="985" name="Google Shape;9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225" y="1514100"/>
            <a:ext cx="542525" cy="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7"/>
          <p:cNvSpPr txBox="1">
            <a:spLocks noGrp="1"/>
          </p:cNvSpPr>
          <p:nvPr>
            <p:ph type="ctrTitle"/>
          </p:nvPr>
        </p:nvSpPr>
        <p:spPr>
          <a:xfrm>
            <a:off x="603425" y="1558625"/>
            <a:ext cx="5497200" cy="204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Heuristic Evaluation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Results &amp; Revised Designs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8"/>
          <p:cNvSpPr/>
          <p:nvPr/>
        </p:nvSpPr>
        <p:spPr>
          <a:xfrm>
            <a:off x="2776950" y="1691475"/>
            <a:ext cx="3590110" cy="31373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72A36"/>
              </a:solidFill>
            </a:endParaRPr>
          </a:p>
        </p:txBody>
      </p:sp>
      <p:sp>
        <p:nvSpPr>
          <p:cNvPr id="564" name="Google Shape;564;p18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Overview</a:t>
            </a:r>
            <a:endParaRPr/>
          </a:p>
        </p:txBody>
      </p:sp>
      <p:sp>
        <p:nvSpPr>
          <p:cNvPr id="565" name="Google Shape;565;p18"/>
          <p:cNvSpPr txBox="1">
            <a:spLocks noGrp="1"/>
          </p:cNvSpPr>
          <p:nvPr>
            <p:ph type="body" idx="1"/>
          </p:nvPr>
        </p:nvSpPr>
        <p:spPr>
          <a:xfrm>
            <a:off x="4639975" y="1638625"/>
            <a:ext cx="37209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violated heuristics:</a:t>
            </a:r>
            <a:endParaRPr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H8: </a:t>
            </a:r>
            <a:r>
              <a:rPr lang="en" sz="2200"/>
              <a:t>Minimalist Design (8)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H4:</a:t>
            </a:r>
            <a:r>
              <a:rPr lang="en" sz="2200"/>
              <a:t> Consistency (6)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H2:</a:t>
            </a:r>
            <a:r>
              <a:rPr lang="en" sz="2200"/>
              <a:t> Match Sys &amp; World (5), </a:t>
            </a: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H3:</a:t>
            </a:r>
            <a:r>
              <a:rPr lang="en" sz="2200"/>
              <a:t> User Control (5)</a:t>
            </a:r>
            <a:endParaRPr sz="2200"/>
          </a:p>
        </p:txBody>
      </p:sp>
      <p:sp>
        <p:nvSpPr>
          <p:cNvPr id="566" name="Google Shape;566;p18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67" name="Google Shape;567;p18"/>
          <p:cNvSpPr txBox="1">
            <a:spLocks noGrp="1"/>
          </p:cNvSpPr>
          <p:nvPr>
            <p:ph type="body" idx="1"/>
          </p:nvPr>
        </p:nvSpPr>
        <p:spPr>
          <a:xfrm>
            <a:off x="1115900" y="1638625"/>
            <a:ext cx="3045300" cy="313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/>
              <a:t>Severity 3-4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→ </a:t>
            </a:r>
            <a:r>
              <a:rPr lang="en" b="1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18 violations</a:t>
            </a:r>
            <a:endParaRPr b="1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"/>
              <a:t>Severity 0-2</a:t>
            </a:r>
            <a:endParaRPr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→ </a:t>
            </a:r>
            <a:r>
              <a:rPr lang="en" b="1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14 violations</a:t>
            </a:r>
            <a:endParaRPr b="1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9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9"/>
          <p:cNvSpPr txBox="1">
            <a:spLocks noGrp="1"/>
          </p:cNvSpPr>
          <p:nvPr>
            <p:ph type="body" idx="1"/>
          </p:nvPr>
        </p:nvSpPr>
        <p:spPr>
          <a:xfrm>
            <a:off x="924050" y="1599700"/>
            <a:ext cx="39411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Severity: </a:t>
            </a:r>
            <a:r>
              <a:rPr lang="en" sz="2200"/>
              <a:t>3</a:t>
            </a:r>
            <a:endParaRPr sz="22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Type: </a:t>
            </a:r>
            <a:r>
              <a:rPr lang="en" sz="2200"/>
              <a:t>H1 (Visibility of Status), H2 (Match Sys &amp; World)</a:t>
            </a:r>
            <a:r>
              <a:rPr lang="en" sz="2300"/>
              <a:t> </a:t>
            </a:r>
            <a:endParaRPr sz="23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▪"/>
            </a:pPr>
            <a:r>
              <a:rPr lang="en" sz="2200" b="1">
                <a:latin typeface="Barlow"/>
                <a:ea typeface="Barlow"/>
                <a:cs typeface="Barlow"/>
                <a:sym typeface="Barlow"/>
              </a:rPr>
              <a:t>Problem: </a:t>
            </a:r>
            <a:r>
              <a:rPr lang="en" sz="2200"/>
              <a:t>“Spotter” and “Browse” buttons unclear (functionality &amp; wording)</a:t>
            </a:r>
            <a:endParaRPr sz="2200"/>
          </a:p>
        </p:txBody>
      </p:sp>
      <p:sp>
        <p:nvSpPr>
          <p:cNvPr id="574" name="Google Shape;574;p19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75" name="Google Shape;575;p19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576" name="Google Shape;576;p19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578" name="Google Shape;5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77" y="212325"/>
            <a:ext cx="2259250" cy="48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9"/>
          <p:cNvSpPr/>
          <p:nvPr/>
        </p:nvSpPr>
        <p:spPr>
          <a:xfrm>
            <a:off x="5590850" y="2093025"/>
            <a:ext cx="18147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9"/>
          <p:cNvSpPr/>
          <p:nvPr/>
        </p:nvSpPr>
        <p:spPr>
          <a:xfrm>
            <a:off x="5599950" y="2649675"/>
            <a:ext cx="1814700" cy="4899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1" name="Google Shape;581;p19"/>
          <p:cNvCxnSpPr/>
          <p:nvPr/>
        </p:nvCxnSpPr>
        <p:spPr>
          <a:xfrm>
            <a:off x="924050" y="3064966"/>
            <a:ext cx="394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0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body" idx="1"/>
          </p:nvPr>
        </p:nvSpPr>
        <p:spPr>
          <a:xfrm>
            <a:off x="941825" y="1599713"/>
            <a:ext cx="32220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New home screen </a:t>
            </a:r>
            <a:endParaRPr sz="2300"/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300"/>
              <a:buChar char="▪"/>
            </a:pPr>
            <a:r>
              <a:rPr lang="en" sz="2300">
                <a:solidFill>
                  <a:srgbClr val="B7B7B7"/>
                </a:solidFill>
              </a:rPr>
              <a:t>Bottom navigation bar wording</a:t>
            </a:r>
            <a:endParaRPr sz="2200">
              <a:solidFill>
                <a:srgbClr val="B7B7B7"/>
              </a:solidFill>
            </a:endParaRPr>
          </a:p>
        </p:txBody>
      </p:sp>
      <p:sp>
        <p:nvSpPr>
          <p:cNvPr id="588" name="Google Shape;588;p20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89" name="Google Shape;589;p20"/>
          <p:cNvPicPr preferRelativeResize="0"/>
          <p:nvPr/>
        </p:nvPicPr>
        <p:blipFill rotWithShape="1">
          <a:blip r:embed="rId3">
            <a:alphaModFix/>
          </a:blip>
          <a:srcRect b="62121"/>
          <a:stretch/>
        </p:blipFill>
        <p:spPr>
          <a:xfrm>
            <a:off x="4238388" y="1704413"/>
            <a:ext cx="1963916" cy="26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0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1" name="Google Shape;591;p20"/>
          <p:cNvPicPr preferRelativeResize="0"/>
          <p:nvPr/>
        </p:nvPicPr>
        <p:blipFill rotWithShape="1">
          <a:blip r:embed="rId3">
            <a:alphaModFix/>
          </a:blip>
          <a:srcRect t="37946"/>
          <a:stretch/>
        </p:blipFill>
        <p:spPr>
          <a:xfrm>
            <a:off x="6455000" y="664289"/>
            <a:ext cx="1853875" cy="4139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20"/>
          <p:cNvGrpSpPr/>
          <p:nvPr/>
        </p:nvGrpSpPr>
        <p:grpSpPr>
          <a:xfrm>
            <a:off x="320024" y="601200"/>
            <a:ext cx="8241276" cy="779400"/>
            <a:chOff x="320024" y="601200"/>
            <a:chExt cx="8241276" cy="779400"/>
          </a:xfrm>
        </p:grpSpPr>
        <p:sp>
          <p:nvSpPr>
            <p:cNvPr id="593" name="Google Shape;593;p20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320024" y="664200"/>
              <a:ext cx="45450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</a:t>
              </a:r>
              <a:endParaRPr/>
            </a:p>
          </p:txBody>
        </p:sp>
      </p:grpSp>
      <p:pic>
        <p:nvPicPr>
          <p:cNvPr id="595" name="Google Shape;5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02" name="Google Shape;602;p21"/>
          <p:cNvSpPr/>
          <p:nvPr/>
        </p:nvSpPr>
        <p:spPr>
          <a:xfrm>
            <a:off x="4435100" y="601200"/>
            <a:ext cx="4126200" cy="7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4040201" y="2311759"/>
            <a:ext cx="4464092" cy="1246873"/>
            <a:chOff x="1778798" y="3072773"/>
            <a:chExt cx="5586399" cy="1523550"/>
          </a:xfrm>
        </p:grpSpPr>
        <p:pic>
          <p:nvPicPr>
            <p:cNvPr id="604" name="Google Shape;60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8798" y="3072773"/>
              <a:ext cx="5586399" cy="152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21"/>
            <p:cNvSpPr/>
            <p:nvPr/>
          </p:nvSpPr>
          <p:spPr>
            <a:xfrm>
              <a:off x="2923802" y="3705428"/>
              <a:ext cx="1203000" cy="4215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320017" y="601200"/>
            <a:ext cx="8241283" cy="779400"/>
            <a:chOff x="320017" y="601200"/>
            <a:chExt cx="8241283" cy="779400"/>
          </a:xfrm>
        </p:grpSpPr>
        <p:sp>
          <p:nvSpPr>
            <p:cNvPr id="607" name="Google Shape;607;p21"/>
            <p:cNvSpPr/>
            <p:nvPr/>
          </p:nvSpPr>
          <p:spPr>
            <a:xfrm>
              <a:off x="4435100" y="601200"/>
              <a:ext cx="4126200" cy="77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320017" y="664200"/>
              <a:ext cx="81843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Design Revisions </a:t>
              </a:r>
              <a:endParaRPr/>
            </a:p>
          </p:txBody>
        </p:sp>
      </p:grpSp>
      <p:sp>
        <p:nvSpPr>
          <p:cNvPr id="609" name="Google Shape;609;p21"/>
          <p:cNvSpPr txBox="1">
            <a:spLocks noGrp="1"/>
          </p:cNvSpPr>
          <p:nvPr>
            <p:ph type="body" idx="1"/>
          </p:nvPr>
        </p:nvSpPr>
        <p:spPr>
          <a:xfrm>
            <a:off x="941825" y="1599713"/>
            <a:ext cx="32220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Barlow"/>
                <a:ea typeface="Barlow"/>
                <a:cs typeface="Barlow"/>
                <a:sym typeface="Barlow"/>
              </a:rPr>
              <a:t>Fix:</a:t>
            </a:r>
            <a:endParaRPr sz="2300" b="1">
              <a:latin typeface="Barlow"/>
              <a:ea typeface="Barlow"/>
              <a:cs typeface="Barlow"/>
              <a:sym typeface="Barlow"/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300"/>
              <a:buChar char="▪"/>
            </a:pPr>
            <a:r>
              <a:rPr lang="en" sz="2300">
                <a:solidFill>
                  <a:srgbClr val="B7B7B7"/>
                </a:solidFill>
              </a:rPr>
              <a:t>New home screen </a:t>
            </a:r>
            <a:endParaRPr sz="2300">
              <a:solidFill>
                <a:srgbClr val="B7B7B7"/>
              </a:solidFill>
            </a:endParaRPr>
          </a:p>
          <a:p>
            <a:pPr marL="457200" lvl="0" indent="-3746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300"/>
              <a:buChar char="▪"/>
            </a:pPr>
            <a:r>
              <a:rPr lang="en" sz="2300"/>
              <a:t>Bottom navigation bar wording</a:t>
            </a:r>
            <a:endParaRPr sz="2200"/>
          </a:p>
        </p:txBody>
      </p:sp>
      <p:pic>
        <p:nvPicPr>
          <p:cNvPr id="610" name="Google Shape;6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650" y="1532925"/>
            <a:ext cx="542525" cy="4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Macintosh PowerPoint</Application>
  <PresentationFormat>On-screen Show (16:9)</PresentationFormat>
  <Paragraphs>227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Barlow SemiBold</vt:lpstr>
      <vt:lpstr>Barlow Light</vt:lpstr>
      <vt:lpstr>Barlow</vt:lpstr>
      <vt:lpstr>Lato</vt:lpstr>
      <vt:lpstr>Arial</vt:lpstr>
      <vt:lpstr>Lodovico template</vt:lpstr>
      <vt:lpstr>Spotter Midway Milestone</vt:lpstr>
      <vt:lpstr>Meet the Team</vt:lpstr>
      <vt:lpstr>PowerPoint Presentation</vt:lpstr>
      <vt:lpstr>Overview</vt:lpstr>
      <vt:lpstr>Heuristic Evaluation Results &amp; Revised Designs</vt:lpstr>
      <vt:lpstr>Results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Hi-Fi Prototype Implementation Status</vt:lpstr>
      <vt:lpstr>Tools Used</vt:lpstr>
      <vt:lpstr>Implemented Features: Simple Task</vt:lpstr>
      <vt:lpstr>Implemented Features: Simple Task</vt:lpstr>
      <vt:lpstr>Unimplemented Features &amp; Plan</vt:lpstr>
      <vt:lpstr>Wizard of Oz Techniques</vt:lpstr>
      <vt:lpstr>Hard-coded Data</vt:lpstr>
      <vt:lpstr>Live Demo</vt:lpstr>
      <vt:lpstr>Summary</vt:lpstr>
      <vt:lpstr>Questions?</vt:lpstr>
      <vt:lpstr>Appendix Additional Revisions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Spotter Midway Milestone</dc:title>
  <cp:lastModifiedBy>Microsoft Office User</cp:lastModifiedBy>
  <cp:revision>1</cp:revision>
  <dcterms:modified xsi:type="dcterms:W3CDTF">2021-03-12T17:50:13Z</dcterms:modified>
</cp:coreProperties>
</file>